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90" r:id="rId3"/>
    <p:sldId id="258" r:id="rId4"/>
    <p:sldId id="284" r:id="rId5"/>
    <p:sldId id="282" r:id="rId6"/>
    <p:sldId id="259" r:id="rId7"/>
    <p:sldId id="260" r:id="rId8"/>
    <p:sldId id="261" r:id="rId9"/>
    <p:sldId id="265" r:id="rId10"/>
    <p:sldId id="262" r:id="rId11"/>
    <p:sldId id="263" r:id="rId12"/>
    <p:sldId id="280" r:id="rId13"/>
    <p:sldId id="286" r:id="rId14"/>
    <p:sldId id="267" r:id="rId15"/>
    <p:sldId id="289" r:id="rId16"/>
    <p:sldId id="293" r:id="rId17"/>
    <p:sldId id="287" r:id="rId18"/>
    <p:sldId id="279" r:id="rId19"/>
    <p:sldId id="266" r:id="rId20"/>
    <p:sldId id="273" r:id="rId21"/>
    <p:sldId id="274" r:id="rId22"/>
    <p:sldId id="275" r:id="rId23"/>
    <p:sldId id="291" r:id="rId24"/>
    <p:sldId id="292" r:id="rId25"/>
    <p:sldId id="277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5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39" d="100"/>
          <a:sy n="39" d="100"/>
        </p:scale>
        <p:origin x="-2238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0F580E7-FA48-41E3-93F5-C11AECA627FD}" type="datetimeFigureOut">
              <a:rPr lang="ru-RU"/>
              <a:pPr>
                <a:defRPr/>
              </a:pPr>
              <a:t>18.05.2014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BB00305-8ECB-4476-9621-502C341E22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D248A0-7E46-4D0B-82AA-0B20FBEBF8A9}" type="datetimeFigureOut">
              <a:rPr lang="ru-RU"/>
              <a:pPr>
                <a:defRPr/>
              </a:pPr>
              <a:t>18.05.2014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CED068-CAE4-4D3E-AB40-8D1821B0BD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03BEE1-F6EA-4114-AEAD-7FDD12DFE544}" type="datetimeFigureOut">
              <a:rPr lang="ru-RU"/>
              <a:pPr>
                <a:defRPr/>
              </a:pPr>
              <a:t>18.05.2014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2D1025-8EF8-44C4-8C02-D650B4F125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CF2760-5632-4B90-AD05-6DDB33D4A8EC}" type="datetimeFigureOut">
              <a:rPr lang="ru-RU"/>
              <a:pPr>
                <a:defRPr/>
              </a:pPr>
              <a:t>18.05.2014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0230A5-5129-4FE9-B802-D9A6AFC8B9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718D08-06A6-4AF6-B73E-BF5ED17D6CDC}" type="datetimeFigureOut">
              <a:rPr lang="ru-RU"/>
              <a:pPr>
                <a:defRPr/>
              </a:pPr>
              <a:t>18.05.2014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99DA0E-E8D8-4099-8028-9B0A51192E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9337C-90A9-4E44-9DD2-68B39E4BCA32}" type="datetimeFigureOut">
              <a:rPr lang="ru-RU"/>
              <a:pPr>
                <a:defRPr/>
              </a:pPr>
              <a:t>18.05.2014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C984B6-8C5D-4214-BFE7-0A37C5EB63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5316C2-082A-4CA6-8D1A-40CD5A06E15D}" type="datetimeFigureOut">
              <a:rPr lang="ru-RU"/>
              <a:pPr>
                <a:defRPr/>
              </a:pPr>
              <a:t>18.05.2014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C12E1C-0AE4-4088-B221-A16719CFDD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50B2E1-E9C1-416E-AA6D-7F25D3D3F8DF}" type="datetimeFigureOut">
              <a:rPr lang="ru-RU"/>
              <a:pPr>
                <a:defRPr/>
              </a:pPr>
              <a:t>18.05.2014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A7B1B4-B655-4238-886C-83D02C1DF7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664292-A0DD-44A9-80DA-028D8DC69605}" type="datetimeFigureOut">
              <a:rPr lang="ru-RU"/>
              <a:pPr>
                <a:defRPr/>
              </a:pPr>
              <a:t>18.05.2014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C463DD-8A45-4CF2-A889-2E2A6B4CC3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17FE4C-75BC-4E40-B778-60008FAF130B}" type="datetimeFigureOut">
              <a:rPr lang="ru-RU"/>
              <a:pPr>
                <a:defRPr/>
              </a:pPr>
              <a:t>18.05.2014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C975A0-6A4A-4C40-92C2-43A59FA438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5E08B0-8F69-4369-890F-B4B9547E581B}" type="datetimeFigureOut">
              <a:rPr lang="ru-RU"/>
              <a:pPr>
                <a:defRPr/>
              </a:pPr>
              <a:t>18.05.2014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46432E-04F8-4FE7-86B4-B05A3A026D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1FE4D2-099A-4EEF-8E7E-5E39F246B1B3}" type="datetimeFigureOut">
              <a:rPr lang="ru-RU"/>
              <a:pPr>
                <a:defRPr/>
              </a:pPr>
              <a:t>18.05.2014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C919D-7480-411F-A980-5D52303629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5729713-6311-486F-B6EC-586B9255DD6B}" type="datetimeFigureOut">
              <a:rPr lang="ru-RU"/>
              <a:pPr>
                <a:defRPr/>
              </a:pPr>
              <a:t>18.05.2014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F64058B-A73F-42A1-A505-D1E49E6C99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 build="p">
        <p:tmplLst>
          <p:tmpl lvl="1">
            <p:tnLst>
              <p:par>
                <p:cTn presetID="9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D:\!!!Festival\__Temp\645474\ch08_02_04.wmv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sz="4000" b="1" smtClean="0">
                <a:latin typeface="Times New Roman" pitchFamily="18" charset="0"/>
                <a:cs typeface="Times New Roman" pitchFamily="18" charset="0"/>
              </a:rPr>
              <a:t>Физические и химические явления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24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Предметная область: химия, 8 класс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i="1" smtClean="0">
                <a:latin typeface="Times New Roman" pitchFamily="18" charset="0"/>
                <a:cs typeface="Times New Roman" pitchFamily="18" charset="0"/>
              </a:rPr>
              <a:t>Ржавление металла</a:t>
            </a:r>
          </a:p>
        </p:txBody>
      </p:sp>
      <p:pic>
        <p:nvPicPr>
          <p:cNvPr id="23554" name="Содержимое 3" descr="ржавление мет.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208213" y="1500188"/>
            <a:ext cx="5078412" cy="5078412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i="1" smtClean="0">
                <a:latin typeface="Times New Roman" pitchFamily="18" charset="0"/>
                <a:cs typeface="Times New Roman" pitchFamily="18" charset="0"/>
              </a:rPr>
              <a:t>Образование тумана</a:t>
            </a:r>
          </a:p>
        </p:txBody>
      </p:sp>
      <p:pic>
        <p:nvPicPr>
          <p:cNvPr id="24578" name="Содержимое 4" descr="образов. тум.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285875" y="1398588"/>
            <a:ext cx="6802438" cy="5102225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i="1" smtClean="0">
                <a:latin typeface="Times New Roman" pitchFamily="18" charset="0"/>
              </a:rPr>
              <a:t>Гниение листьев</a:t>
            </a:r>
          </a:p>
        </p:txBody>
      </p:sp>
      <p:pic>
        <p:nvPicPr>
          <p:cNvPr id="25602" name="Picture 6" descr="фото опавшие листья125784399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71550" y="1597025"/>
            <a:ext cx="7416800" cy="4665663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eaLnBrk="1" hangingPunct="1"/>
            <a:r>
              <a:rPr lang="ru-RU" sz="4000" b="1" i="1" smtClean="0">
                <a:latin typeface="Times New Roman" pitchFamily="18" charset="0"/>
              </a:rPr>
              <a:t>Физические явления</a:t>
            </a:r>
          </a:p>
        </p:txBody>
      </p:sp>
      <p:sp>
        <p:nvSpPr>
          <p:cNvPr id="26626" name="Rectangle 4"/>
          <p:cNvSpPr>
            <a:spLocks noGrp="1"/>
          </p:cNvSpPr>
          <p:nvPr>
            <p:ph sz="half" idx="4294967295"/>
          </p:nvPr>
        </p:nvSpPr>
        <p:spPr>
          <a:xfrm>
            <a:off x="0" y="1600200"/>
            <a:ext cx="4038600" cy="4525963"/>
          </a:xfrm>
        </p:spPr>
        <p:txBody>
          <a:bodyPr/>
          <a:lstStyle/>
          <a:p>
            <a:pPr eaLnBrk="1" hangingPunct="1"/>
            <a:r>
              <a:rPr lang="ru-RU" sz="2800" smtClean="0">
                <a:latin typeface="Times New Roman" pitchFamily="18" charset="0"/>
              </a:rPr>
              <a:t>Физическими называют такие явления, при которых данные вещества не превращаются в другие, а обычно изменяется их агрегатное состояние или форма.</a:t>
            </a:r>
          </a:p>
        </p:txBody>
      </p:sp>
      <p:pic>
        <p:nvPicPr>
          <p:cNvPr id="26627" name="Picture 6" descr="1071876-240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95738" y="1773238"/>
            <a:ext cx="4752975" cy="3565525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5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8" grpId="0"/>
      <p:bldP spid="26626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i="1" smtClean="0">
                <a:latin typeface="Times New Roman" pitchFamily="18" charset="0"/>
                <a:cs typeface="Times New Roman" pitchFamily="18" charset="0"/>
              </a:rPr>
              <a:t>Демонстрационные опыты</a:t>
            </a:r>
          </a:p>
        </p:txBody>
      </p:sp>
      <p:sp>
        <p:nvSpPr>
          <p:cNvPr id="2765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Опыт 1.  «Извержение вулкана»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Опыт 2.   «Растворение мела»</a:t>
            </a:r>
          </a:p>
          <a:p>
            <a:pPr eaLnBrk="1" hangingPunct="1"/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Опыт 3. «Взаимодействие  растворов». </a:t>
            </a:r>
          </a:p>
          <a:p>
            <a:pPr eaLnBrk="1" hangingPunct="1">
              <a:lnSpc>
                <a:spcPct val="80000"/>
              </a:lnSpc>
            </a:pPr>
            <a:endParaRPr lang="ru-RU" sz="2800" b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Вывод.  Признаки превращения _______________. Значит это _________________  явления.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eaLnBrk="1" hangingPunct="1">
              <a:lnSpc>
                <a:spcPct val="80000"/>
              </a:lnSpc>
            </a:pPr>
            <a:endParaRPr lang="ru-RU" sz="27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i="1" smtClean="0">
                <a:latin typeface="Times New Roman" pitchFamily="18" charset="0"/>
              </a:rPr>
              <a:t>Химические явления</a:t>
            </a:r>
          </a:p>
        </p:txBody>
      </p:sp>
      <p:sp>
        <p:nvSpPr>
          <p:cNvPr id="28674" name="Rectangle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latin typeface="Times New Roman" pitchFamily="18" charset="0"/>
              </a:rPr>
              <a:t>Химическими называют такие явления, в результате которых из данных веществ образуются другие вещества. </a:t>
            </a:r>
          </a:p>
          <a:p>
            <a:pPr eaLnBrk="1" hangingPunct="1"/>
            <a:r>
              <a:rPr lang="ru-RU" sz="2400" b="1" smtClean="0">
                <a:latin typeface="Times New Roman" pitchFamily="18" charset="0"/>
              </a:rPr>
              <a:t>Демонстрация видеофрагмента «Горение магния» </a:t>
            </a:r>
          </a:p>
        </p:txBody>
      </p:sp>
      <p:pic>
        <p:nvPicPr>
          <p:cNvPr id="28675" name="Picture 11" descr="горение магния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284663" y="2074863"/>
            <a:ext cx="4535487" cy="3402012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h08_02_04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143000" y="684213"/>
            <a:ext cx="6858000" cy="54864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29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7456" name="Group 112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4"/>
        </p:xfrm>
        <a:graphic>
          <a:graphicData uri="http://schemas.openxmlformats.org/drawingml/2006/table">
            <a:tbl>
              <a:tblPr/>
              <a:tblGrid>
                <a:gridCol w="2057400"/>
                <a:gridCol w="2057400"/>
                <a:gridCol w="2057400"/>
                <a:gridCol w="2057400"/>
              </a:tblGrid>
              <a:tr h="13192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Название опыта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Условия протекания химической реакции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Признаки химических реакций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Общий признак химической реакции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683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1. «Извержение вулкана»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699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2. «Растворение мела»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683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3.«Взаимодействие растворов»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9724" name="Rectangle 10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i="1" smtClean="0">
                <a:latin typeface="Times New Roman" pitchFamily="18" charset="0"/>
              </a:rPr>
              <a:t>Заполните таблицу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643042" y="428604"/>
          <a:ext cx="6286544" cy="714380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6286544"/>
              </a:tblGrid>
              <a:tr h="714380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rgbClr val="0033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Признаки химических реакций</a:t>
                      </a:r>
                      <a:endParaRPr lang="ru-RU" sz="3600" b="1" dirty="0">
                        <a:solidFill>
                          <a:srgbClr val="0033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29491" y="2105891"/>
          <a:ext cx="2999502" cy="608729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2999502"/>
              </a:tblGrid>
              <a:tr h="608729">
                <a:tc>
                  <a:txBody>
                    <a:bodyPr/>
                    <a:lstStyle/>
                    <a:p>
                      <a:pPr algn="l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Изменение запаха</a:t>
                      </a:r>
                      <a:endParaRPr lang="ru-RU" sz="2400" b="1" dirty="0">
                        <a:solidFill>
                          <a:srgbClr val="0033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428596" y="4214818"/>
          <a:ext cx="3929090" cy="1000132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3929090"/>
              </a:tblGrid>
              <a:tr h="100013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Выделение или поглощение тепла и иногда света</a:t>
                      </a:r>
                      <a:endParaRPr lang="ru-RU" sz="24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6143636" y="2357430"/>
          <a:ext cx="2714644" cy="714380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2714644"/>
              </a:tblGrid>
              <a:tr h="71438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Изменение цвета</a:t>
                      </a:r>
                      <a:endParaRPr lang="ru-RU" sz="24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5429256" y="4239491"/>
          <a:ext cx="3409944" cy="975459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3409944"/>
              </a:tblGrid>
              <a:tr h="975459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Выпадение или растворение осадка</a:t>
                      </a:r>
                      <a:endParaRPr lang="ru-RU" sz="24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9" name="Прямая со стрелкой 8"/>
          <p:cNvCxnSpPr/>
          <p:nvPr/>
        </p:nvCxnSpPr>
        <p:spPr>
          <a:xfrm rot="5400000">
            <a:off x="1571625" y="1214438"/>
            <a:ext cx="928688" cy="7858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5400000">
            <a:off x="2107406" y="2678907"/>
            <a:ext cx="3000375" cy="714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16200000" flipH="1">
            <a:off x="6822281" y="1250157"/>
            <a:ext cx="1000125" cy="9286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16200000" flipH="1">
            <a:off x="4429125" y="2286001"/>
            <a:ext cx="2928937" cy="7858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3857620" y="1643050"/>
          <a:ext cx="2786082" cy="642942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2786082"/>
              </a:tblGrid>
              <a:tr h="642942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Выделение газа</a:t>
                      </a:r>
                      <a:endParaRPr lang="ru-RU" sz="24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6" name="Прямая со стрелкой 15"/>
          <p:cNvCxnSpPr/>
          <p:nvPr/>
        </p:nvCxnSpPr>
        <p:spPr>
          <a:xfrm rot="5400000">
            <a:off x="4965700" y="1320800"/>
            <a:ext cx="357188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i="1" smtClean="0">
                <a:latin typeface="Times New Roman" pitchFamily="18" charset="0"/>
                <a:cs typeface="Times New Roman" pitchFamily="18" charset="0"/>
              </a:rPr>
              <a:t>Экспериментальная работа учащихся по группам</a:t>
            </a:r>
          </a:p>
        </p:txBody>
      </p:sp>
      <p:sp>
        <p:nvSpPr>
          <p:cNvPr id="31746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eaLnBrk="1" hangingPunct="1"/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Инструктаж по ТБ.</a:t>
            </a:r>
          </a:p>
          <a:p>
            <a:pPr eaLnBrk="1" hangingPunct="1"/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Выполнение заданий по инструктивным карточкам.</a:t>
            </a:r>
          </a:p>
          <a:p>
            <a:pPr eaLnBrk="1" hangingPunct="1">
              <a:buFont typeface="Arial" charset="0"/>
              <a:buNone/>
            </a:pPr>
            <a:endParaRPr lang="ru-RU" sz="28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Arial" charset="0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pic>
        <p:nvPicPr>
          <p:cNvPr id="31747" name="Picture 5" descr="к-та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6213475" y="3284538"/>
            <a:ext cx="2228850" cy="2841625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17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1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17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17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5" grpId="0"/>
      <p:bldP spid="31746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3"/>
          <p:cNvSpPr>
            <a:spLocks noGrp="1"/>
          </p:cNvSpPr>
          <p:nvPr>
            <p:ph type="body" idx="4294967295"/>
          </p:nvPr>
        </p:nvSpPr>
        <p:spPr>
          <a:xfrm>
            <a:off x="0" y="476250"/>
            <a:ext cx="8748713" cy="564991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2800" smtClean="0">
                <a:latin typeface="Times New Roman" pitchFamily="18" charset="0"/>
              </a:rPr>
              <a:t>                                  </a:t>
            </a:r>
          </a:p>
          <a:p>
            <a:pPr eaLnBrk="1" hangingPunct="1">
              <a:buFont typeface="Arial" charset="0"/>
              <a:buNone/>
            </a:pPr>
            <a:r>
              <a:rPr lang="ru-RU" sz="2800" smtClean="0">
                <a:latin typeface="Times New Roman" pitchFamily="18" charset="0"/>
              </a:rPr>
              <a:t>                                  </a:t>
            </a:r>
            <a:r>
              <a:rPr lang="ru-RU" sz="2800" b="1" i="1" smtClean="0">
                <a:latin typeface="Times New Roman" pitchFamily="18" charset="0"/>
              </a:rPr>
              <a:t>Высокая цель человека науки  - </a:t>
            </a:r>
          </a:p>
          <a:p>
            <a:pPr eaLnBrk="1" hangingPunct="1">
              <a:buFont typeface="Arial" charset="0"/>
              <a:buNone/>
            </a:pPr>
            <a:r>
              <a:rPr lang="ru-RU" sz="2800" b="1" i="1" smtClean="0">
                <a:latin typeface="Times New Roman" pitchFamily="18" charset="0"/>
              </a:rPr>
              <a:t>                                  проникать в саму сущность                                                                                                       </a:t>
            </a:r>
          </a:p>
          <a:p>
            <a:pPr eaLnBrk="1" hangingPunct="1">
              <a:buFont typeface="Arial" charset="0"/>
              <a:buNone/>
            </a:pPr>
            <a:r>
              <a:rPr lang="ru-RU" sz="2800" b="1" i="1" smtClean="0">
                <a:latin typeface="Times New Roman" pitchFamily="18" charset="0"/>
              </a:rPr>
              <a:t>                                  наблюдаемых явлений,</a:t>
            </a:r>
          </a:p>
          <a:p>
            <a:pPr eaLnBrk="1" hangingPunct="1">
              <a:buFont typeface="Arial" charset="0"/>
              <a:buNone/>
            </a:pPr>
            <a:r>
              <a:rPr lang="ru-RU" sz="2800" b="1" i="1" smtClean="0">
                <a:latin typeface="Times New Roman" pitchFamily="18" charset="0"/>
              </a:rPr>
              <a:t>                                  постигать их сокровенные силы,</a:t>
            </a:r>
          </a:p>
          <a:p>
            <a:pPr eaLnBrk="1" hangingPunct="1">
              <a:buFont typeface="Arial" charset="0"/>
              <a:buNone/>
            </a:pPr>
            <a:r>
              <a:rPr lang="ru-RU" sz="2800" b="1" i="1" smtClean="0">
                <a:latin typeface="Times New Roman" pitchFamily="18" charset="0"/>
              </a:rPr>
              <a:t>                                  их законы и течения,</a:t>
            </a:r>
          </a:p>
          <a:p>
            <a:pPr eaLnBrk="1" hangingPunct="1">
              <a:buFont typeface="Arial" charset="0"/>
              <a:buNone/>
            </a:pPr>
            <a:r>
              <a:rPr lang="ru-RU" sz="2800" b="1" i="1" smtClean="0">
                <a:latin typeface="Times New Roman" pitchFamily="18" charset="0"/>
              </a:rPr>
              <a:t>                                  чтобы управлять ими.</a:t>
            </a:r>
          </a:p>
          <a:p>
            <a:pPr eaLnBrk="1" hangingPunct="1">
              <a:buFont typeface="Arial" charset="0"/>
              <a:buNone/>
            </a:pPr>
            <a:r>
              <a:rPr lang="ru-RU" sz="2800" smtClean="0">
                <a:latin typeface="Times New Roman" pitchFamily="18" charset="0"/>
              </a:rPr>
              <a:t>                                                                   </a:t>
            </a:r>
            <a:r>
              <a:rPr lang="ru-RU" sz="2800" b="1" i="1" smtClean="0">
                <a:latin typeface="Times New Roman" pitchFamily="18" charset="0"/>
              </a:rPr>
              <a:t> Р.Ролан  </a:t>
            </a:r>
            <a:r>
              <a:rPr lang="ru-RU" sz="2800" smtClean="0">
                <a:latin typeface="Times New Roman" pitchFamily="18" charset="0"/>
              </a:rPr>
              <a:t>                                                                                                                           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53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53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53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53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53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53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536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i="1" smtClean="0">
                <a:latin typeface="Times New Roman" pitchFamily="18" charset="0"/>
                <a:cs typeface="Times New Roman" pitchFamily="18" charset="0"/>
              </a:rPr>
              <a:t>Тест «Физические и химические явления»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60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. Какие из перечисленных явлений являются химическими?</a:t>
            </a:r>
          </a:p>
          <a:p>
            <a:pPr eaLnBrk="1" hangingPunct="1">
              <a:lnSpc>
                <a:spcPct val="80000"/>
              </a:lnSpc>
            </a:pPr>
            <a:r>
              <a:rPr lang="ru-RU" sz="3000" smtClean="0">
                <a:latin typeface="Times New Roman" pitchFamily="18" charset="0"/>
                <a:cs typeface="Times New Roman" pitchFamily="18" charset="0"/>
              </a:rPr>
              <a:t>А) замерзание воды</a:t>
            </a:r>
          </a:p>
          <a:p>
            <a:pPr eaLnBrk="1" hangingPunct="1">
              <a:lnSpc>
                <a:spcPct val="80000"/>
              </a:lnSpc>
            </a:pPr>
            <a:r>
              <a:rPr lang="ru-RU" sz="3000" smtClean="0">
                <a:latin typeface="Times New Roman" pitchFamily="18" charset="0"/>
                <a:cs typeface="Times New Roman" pitchFamily="18" charset="0"/>
              </a:rPr>
              <a:t>Б) горение фосфора</a:t>
            </a:r>
          </a:p>
          <a:p>
            <a:pPr eaLnBrk="1" hangingPunct="1">
              <a:lnSpc>
                <a:spcPct val="80000"/>
              </a:lnSpc>
            </a:pPr>
            <a:r>
              <a:rPr lang="ru-RU" sz="3000" smtClean="0">
                <a:latin typeface="Times New Roman" pitchFamily="18" charset="0"/>
                <a:cs typeface="Times New Roman" pitchFamily="18" charset="0"/>
              </a:rPr>
              <a:t>В) расплавленная сера соединяется с водородом в ядовитый газ - сероводород</a:t>
            </a:r>
          </a:p>
          <a:p>
            <a:pPr eaLnBrk="1" hangingPunct="1">
              <a:lnSpc>
                <a:spcPct val="80000"/>
              </a:lnSpc>
            </a:pPr>
            <a:r>
              <a:rPr lang="ru-RU" sz="3000" smtClean="0">
                <a:latin typeface="Times New Roman" pitchFamily="18" charset="0"/>
                <a:cs typeface="Times New Roman" pitchFamily="18" charset="0"/>
              </a:rPr>
              <a:t>Г) плавление металлов</a:t>
            </a:r>
          </a:p>
          <a:p>
            <a:pPr eaLnBrk="1" hangingPunct="1">
              <a:lnSpc>
                <a:spcPct val="80000"/>
              </a:lnSpc>
            </a:pPr>
            <a:r>
              <a:rPr lang="ru-RU" sz="3000" smtClean="0">
                <a:latin typeface="Times New Roman" pitchFamily="18" charset="0"/>
                <a:cs typeface="Times New Roman" pitchFamily="18" charset="0"/>
              </a:rPr>
              <a:t>Д) горение свечи</a:t>
            </a:r>
          </a:p>
          <a:p>
            <a:pPr eaLnBrk="1" hangingPunct="1">
              <a:lnSpc>
                <a:spcPct val="80000"/>
              </a:lnSpc>
            </a:pPr>
            <a:r>
              <a:rPr lang="ru-RU" sz="3000" smtClean="0">
                <a:latin typeface="Times New Roman" pitchFamily="18" charset="0"/>
                <a:cs typeface="Times New Roman" pitchFamily="18" charset="0"/>
              </a:rPr>
              <a:t>Е) сжижение воздуха</a:t>
            </a:r>
          </a:p>
          <a:p>
            <a:pPr eaLnBrk="1" hangingPunct="1">
              <a:lnSpc>
                <a:spcPct val="80000"/>
              </a:lnSpc>
            </a:pPr>
            <a:r>
              <a:rPr lang="ru-RU" sz="3000" smtClean="0">
                <a:latin typeface="Times New Roman" pitchFamily="18" charset="0"/>
                <a:cs typeface="Times New Roman" pitchFamily="18" charset="0"/>
              </a:rPr>
              <a:t>Ж) горение природного газа</a:t>
            </a:r>
          </a:p>
          <a:p>
            <a:pPr eaLnBrk="1" hangingPunct="1">
              <a:lnSpc>
                <a:spcPct val="80000"/>
              </a:lnSpc>
            </a:pPr>
            <a:endParaRPr lang="ru-RU" sz="30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i="1" smtClean="0">
                <a:latin typeface="Times New Roman" pitchFamily="18" charset="0"/>
                <a:cs typeface="Times New Roman" pitchFamily="18" charset="0"/>
              </a:rPr>
              <a:t>Тест «Физические и химические явления»</a:t>
            </a:r>
          </a:p>
        </p:txBody>
      </p:sp>
      <p:sp>
        <p:nvSpPr>
          <p:cNvPr id="3379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eaLnBrk="1" hangingPunct="1">
              <a:lnSpc>
                <a:spcPct val="80000"/>
              </a:lnSpc>
              <a:buFont typeface="Arial" charset="0"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2.  Какие из перечисленных явлений относятся к физическим?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А) кипение воды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Б) разложение воды электрическим током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В) углекислый газ и вода в процессе фотосинтеза образуют крахмал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Г) плавление металла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Д) таяние снега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Е) разложение пероксида водорода на воду и кислород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Ж) испарение 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воды</a:t>
            </a:r>
            <a:endParaRPr lang="ru-RU" sz="28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endParaRPr lang="ru-RU" sz="28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smtClean="0">
                <a:latin typeface="Times New Roman" pitchFamily="18" charset="0"/>
                <a:cs typeface="Times New Roman" pitchFamily="18" charset="0"/>
              </a:rPr>
              <a:t>Проверьте себя!</a:t>
            </a:r>
          </a:p>
        </p:txBody>
      </p:sp>
      <p:sp>
        <p:nvSpPr>
          <p:cNvPr id="34818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> 1. б,в,д,ж</a:t>
            </a:r>
          </a:p>
          <a:p>
            <a:pPr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> 2. а, г, д, ж.</a:t>
            </a:r>
          </a:p>
          <a:p>
            <a:pPr eaLnBrk="1" hangingPunct="1"/>
            <a:endParaRPr lang="ru-RU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19" name="Picture 7" descr="a8c6da30a4777db0858fc250de88607f_361x261_CENTER_CENTER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6588125" y="4149725"/>
            <a:ext cx="1619250" cy="1438275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4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48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48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7" grpId="0"/>
      <p:bldP spid="34818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i="1" smtClean="0">
                <a:latin typeface="Times New Roman" pitchFamily="18" charset="0"/>
              </a:rPr>
              <a:t>Домашнее задание </a:t>
            </a:r>
          </a:p>
        </p:txBody>
      </p:sp>
      <p:sp>
        <p:nvSpPr>
          <p:cNvPr id="35842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>
                <a:latin typeface="Times New Roman" pitchFamily="18" charset="0"/>
              </a:rPr>
              <a:t>п. 3,  выполнить тестовое задание по вариантам.</a:t>
            </a:r>
          </a:p>
          <a:p>
            <a:pPr>
              <a:buFont typeface="Arial" charset="0"/>
              <a:buNone/>
            </a:pPr>
            <a:endParaRPr lang="ru-RU" smtClean="0">
              <a:latin typeface="Times New Roman" pitchFamily="18" charset="0"/>
            </a:endParaRPr>
          </a:p>
          <a:p>
            <a:r>
              <a:rPr lang="ru-RU" smtClean="0">
                <a:latin typeface="Times New Roman" pitchFamily="18" charset="0"/>
              </a:rPr>
              <a:t>Составить кроссворд по физическим и химическим явлениям.</a:t>
            </a:r>
            <a:endParaRPr lang="ru-RU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i="1" smtClean="0">
                <a:latin typeface="Times New Roman" pitchFamily="18" charset="0"/>
              </a:rPr>
              <a:t>Рефлексия</a:t>
            </a:r>
          </a:p>
        </p:txBody>
      </p:sp>
      <p:sp>
        <p:nvSpPr>
          <p:cNvPr id="36866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>
                <a:latin typeface="Times New Roman" pitchFamily="18" charset="0"/>
              </a:rPr>
              <a:t>Что Вы сегодня узнали на уроке?</a:t>
            </a:r>
          </a:p>
          <a:p>
            <a:endParaRPr lang="ru-RU" smtClean="0">
              <a:latin typeface="Times New Roman" pitchFamily="18" charset="0"/>
            </a:endParaRPr>
          </a:p>
          <a:p>
            <a:r>
              <a:rPr lang="ru-RU" smtClean="0">
                <a:latin typeface="Times New Roman" pitchFamily="18" charset="0"/>
              </a:rPr>
              <a:t>Что Вас больше всего удивило?</a:t>
            </a:r>
          </a:p>
        </p:txBody>
      </p:sp>
      <p:pic>
        <p:nvPicPr>
          <p:cNvPr id="36867" name="Picture 4" descr="j029912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1725" y="4652963"/>
            <a:ext cx="1389063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5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    Спасибо за внимание!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i="1" smtClean="0">
                <a:latin typeface="Times New Roman" pitchFamily="18" charset="0"/>
                <a:cs typeface="Times New Roman" pitchFamily="18" charset="0"/>
              </a:rPr>
              <a:t>Плавление стекла</a:t>
            </a:r>
          </a:p>
        </p:txBody>
      </p:sp>
      <p:pic>
        <p:nvPicPr>
          <p:cNvPr id="16386" name="Содержимое 4" descr="плавление стекла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28750" y="1504950"/>
            <a:ext cx="6278563" cy="4710113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i="1" smtClean="0">
                <a:latin typeface="Times New Roman" pitchFamily="18" charset="0"/>
              </a:rPr>
              <a:t>Образование инея</a:t>
            </a:r>
          </a:p>
        </p:txBody>
      </p:sp>
      <p:pic>
        <p:nvPicPr>
          <p:cNvPr id="17410" name="Picture 6" descr="образ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55650" y="1481138"/>
            <a:ext cx="7777163" cy="4852987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i="1" smtClean="0">
                <a:latin typeface="Times New Roman" pitchFamily="18" charset="0"/>
              </a:rPr>
              <a:t>Плавление парафина</a:t>
            </a:r>
          </a:p>
        </p:txBody>
      </p:sp>
      <p:pic>
        <p:nvPicPr>
          <p:cNvPr id="18434" name="Picture 6" descr="плавл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331913" y="1431925"/>
            <a:ext cx="6553200" cy="49149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i="1" smtClean="0">
                <a:latin typeface="Times New Roman" pitchFamily="18" charset="0"/>
                <a:cs typeface="Times New Roman" pitchFamily="18" charset="0"/>
              </a:rPr>
              <a:t>Сгорание топлива</a:t>
            </a:r>
          </a:p>
        </p:txBody>
      </p:sp>
      <p:pic>
        <p:nvPicPr>
          <p:cNvPr id="19458" name="Содержимое 3" descr="сгорание топлива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179513" y="1600200"/>
            <a:ext cx="6784975" cy="4525963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0482" name="Содержимое 9" descr="скисание молока 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562350" y="714375"/>
            <a:ext cx="5241925" cy="5072063"/>
          </a:xfrm>
        </p:spPr>
      </p:pic>
      <p:sp>
        <p:nvSpPr>
          <p:cNvPr id="20483" name="Текст 8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r>
              <a:rPr lang="ru-RU" sz="4000" b="1" i="1" smtClean="0">
                <a:latin typeface="Times New Roman" pitchFamily="18" charset="0"/>
                <a:cs typeface="Times New Roman" pitchFamily="18" charset="0"/>
              </a:rPr>
              <a:t>Скисание</a:t>
            </a:r>
          </a:p>
          <a:p>
            <a:pPr eaLnBrk="1" hangingPunct="1"/>
            <a:r>
              <a:rPr lang="ru-RU" sz="4000" b="1" i="1" smtClean="0">
                <a:latin typeface="Times New Roman" pitchFamily="18" charset="0"/>
                <a:cs typeface="Times New Roman" pitchFamily="18" charset="0"/>
              </a:rPr>
              <a:t> молока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i="1" smtClean="0">
                <a:latin typeface="Times New Roman" pitchFamily="18" charset="0"/>
                <a:cs typeface="Times New Roman" pitchFamily="18" charset="0"/>
              </a:rPr>
              <a:t>Квашение капусты</a:t>
            </a:r>
          </a:p>
        </p:txBody>
      </p:sp>
      <p:pic>
        <p:nvPicPr>
          <p:cNvPr id="21506" name="Содержимое 6" descr="квашение капусты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00188" y="1558925"/>
            <a:ext cx="6588125" cy="4941888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i="1" smtClean="0">
                <a:latin typeface="Times New Roman" pitchFamily="18" charset="0"/>
                <a:cs typeface="Times New Roman" pitchFamily="18" charset="0"/>
              </a:rPr>
              <a:t>Таяние снега</a:t>
            </a:r>
          </a:p>
        </p:txBody>
      </p:sp>
      <p:pic>
        <p:nvPicPr>
          <p:cNvPr id="22530" name="Содержимое 3" descr="таяние снегаi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325563" y="1428750"/>
            <a:ext cx="6762750" cy="5072063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618</TotalTime>
  <Words>385</Words>
  <Application>Microsoft Office PowerPoint</Application>
  <PresentationFormat>Экран (4:3)</PresentationFormat>
  <Paragraphs>83</Paragraphs>
  <Slides>25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Физические и химические явления</vt:lpstr>
      <vt:lpstr>Слайд 2</vt:lpstr>
      <vt:lpstr>Плавление стекла</vt:lpstr>
      <vt:lpstr>Образование инея</vt:lpstr>
      <vt:lpstr>Плавление парафина</vt:lpstr>
      <vt:lpstr>Сгорание топлива</vt:lpstr>
      <vt:lpstr>Слайд 7</vt:lpstr>
      <vt:lpstr>Квашение капусты</vt:lpstr>
      <vt:lpstr>Таяние снега</vt:lpstr>
      <vt:lpstr>Ржавление металла</vt:lpstr>
      <vt:lpstr>Образование тумана</vt:lpstr>
      <vt:lpstr>Гниение листьев</vt:lpstr>
      <vt:lpstr>Физические явления</vt:lpstr>
      <vt:lpstr>Демонстрационные опыты</vt:lpstr>
      <vt:lpstr>Химические явления</vt:lpstr>
      <vt:lpstr>Слайд 16</vt:lpstr>
      <vt:lpstr>Заполните таблицу</vt:lpstr>
      <vt:lpstr>Слайд 18</vt:lpstr>
      <vt:lpstr>Экспериментальная работа учащихся по группам</vt:lpstr>
      <vt:lpstr>Тест «Физические и химические явления»</vt:lpstr>
      <vt:lpstr>Тест «Физические и химические явления»</vt:lpstr>
      <vt:lpstr> Проверьте себя!</vt:lpstr>
      <vt:lpstr>Домашнее задание </vt:lpstr>
      <vt:lpstr>Рефлексия</vt:lpstr>
      <vt:lpstr>Слайд 25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Физические и химические явления</dc:title>
  <dc:creator>User</dc:creator>
  <cp:lastModifiedBy>Tata</cp:lastModifiedBy>
  <cp:revision>46</cp:revision>
  <dcterms:created xsi:type="dcterms:W3CDTF">2014-01-21T10:44:48Z</dcterms:created>
  <dcterms:modified xsi:type="dcterms:W3CDTF">2014-05-18T11:26:07Z</dcterms:modified>
</cp:coreProperties>
</file>